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D6662E9-0E05-405F-840D-80BD0564B0FF}" type="datetimeFigureOut">
              <a:rPr lang="en-IN" smtClean="0"/>
              <a:t>30-08-2022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3503A4-189F-4016-ABAA-73E14713A014}" type="slidenum">
              <a:rPr lang="en-IN" smtClean="0"/>
              <a:t>‹#›</a:t>
            </a:fld>
            <a:endParaRPr lang="en-IN"/>
          </a:p>
        </p:txBody>
      </p:sp>
    </p:spTree>
    <p:extLst>
      <p:ext uri="{BB962C8B-B14F-4D97-AF65-F5344CB8AC3E}">
        <p14:creationId xmlns:p14="http://schemas.microsoft.com/office/powerpoint/2010/main" val="3282682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D6662E9-0E05-405F-840D-80BD0564B0FF}" type="datetimeFigureOut">
              <a:rPr lang="en-IN" smtClean="0"/>
              <a:t>30-08-2022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3503A4-189F-4016-ABAA-73E14713A014}" type="slidenum">
              <a:rPr lang="en-IN" smtClean="0"/>
              <a:t>‹#›</a:t>
            </a:fld>
            <a:endParaRPr lang="en-IN"/>
          </a:p>
        </p:txBody>
      </p:sp>
    </p:spTree>
    <p:extLst>
      <p:ext uri="{BB962C8B-B14F-4D97-AF65-F5344CB8AC3E}">
        <p14:creationId xmlns:p14="http://schemas.microsoft.com/office/powerpoint/2010/main" val="1234756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D6662E9-0E05-405F-840D-80BD0564B0FF}" type="datetimeFigureOut">
              <a:rPr lang="en-IN" smtClean="0"/>
              <a:t>30-08-2022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3503A4-189F-4016-ABAA-73E14713A014}" type="slidenum">
              <a:rPr lang="en-IN" smtClean="0"/>
              <a:t>‹#›</a:t>
            </a:fld>
            <a:endParaRPr lang="en-IN"/>
          </a:p>
        </p:txBody>
      </p:sp>
    </p:spTree>
    <p:extLst>
      <p:ext uri="{BB962C8B-B14F-4D97-AF65-F5344CB8AC3E}">
        <p14:creationId xmlns:p14="http://schemas.microsoft.com/office/powerpoint/2010/main" val="147313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D6662E9-0E05-405F-840D-80BD0564B0FF}" type="datetimeFigureOut">
              <a:rPr lang="en-IN" smtClean="0"/>
              <a:t>30-08-2022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3503A4-189F-4016-ABAA-73E14713A014}" type="slidenum">
              <a:rPr lang="en-IN" smtClean="0"/>
              <a:t>‹#›</a:t>
            </a:fld>
            <a:endParaRPr lang="en-IN"/>
          </a:p>
        </p:txBody>
      </p:sp>
    </p:spTree>
    <p:extLst>
      <p:ext uri="{BB962C8B-B14F-4D97-AF65-F5344CB8AC3E}">
        <p14:creationId xmlns:p14="http://schemas.microsoft.com/office/powerpoint/2010/main" val="2573071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6662E9-0E05-405F-840D-80BD0564B0FF}" type="datetimeFigureOut">
              <a:rPr lang="en-IN" smtClean="0"/>
              <a:t>30-08-2022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3503A4-189F-4016-ABAA-73E14713A014}" type="slidenum">
              <a:rPr lang="en-IN" smtClean="0"/>
              <a:t>‹#›</a:t>
            </a:fld>
            <a:endParaRPr lang="en-IN"/>
          </a:p>
        </p:txBody>
      </p:sp>
    </p:spTree>
    <p:extLst>
      <p:ext uri="{BB962C8B-B14F-4D97-AF65-F5344CB8AC3E}">
        <p14:creationId xmlns:p14="http://schemas.microsoft.com/office/powerpoint/2010/main" val="1592134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D6662E9-0E05-405F-840D-80BD0564B0FF}" type="datetimeFigureOut">
              <a:rPr lang="en-IN" smtClean="0"/>
              <a:t>30-08-2022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3503A4-189F-4016-ABAA-73E14713A014}" type="slidenum">
              <a:rPr lang="en-IN" smtClean="0"/>
              <a:t>‹#›</a:t>
            </a:fld>
            <a:endParaRPr lang="en-IN"/>
          </a:p>
        </p:txBody>
      </p:sp>
    </p:spTree>
    <p:extLst>
      <p:ext uri="{BB962C8B-B14F-4D97-AF65-F5344CB8AC3E}">
        <p14:creationId xmlns:p14="http://schemas.microsoft.com/office/powerpoint/2010/main" val="290901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D6662E9-0E05-405F-840D-80BD0564B0FF}" type="datetimeFigureOut">
              <a:rPr lang="en-IN" smtClean="0"/>
              <a:t>30-08-2022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73503A4-189F-4016-ABAA-73E14713A014}" type="slidenum">
              <a:rPr lang="en-IN" smtClean="0"/>
              <a:t>‹#›</a:t>
            </a:fld>
            <a:endParaRPr lang="en-IN"/>
          </a:p>
        </p:txBody>
      </p:sp>
    </p:spTree>
    <p:extLst>
      <p:ext uri="{BB962C8B-B14F-4D97-AF65-F5344CB8AC3E}">
        <p14:creationId xmlns:p14="http://schemas.microsoft.com/office/powerpoint/2010/main" val="45450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D6662E9-0E05-405F-840D-80BD0564B0FF}" type="datetimeFigureOut">
              <a:rPr lang="en-IN" smtClean="0"/>
              <a:t>30-08-2022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73503A4-189F-4016-ABAA-73E14713A014}" type="slidenum">
              <a:rPr lang="en-IN" smtClean="0"/>
              <a:t>‹#›</a:t>
            </a:fld>
            <a:endParaRPr lang="en-IN"/>
          </a:p>
        </p:txBody>
      </p:sp>
    </p:spTree>
    <p:extLst>
      <p:ext uri="{BB962C8B-B14F-4D97-AF65-F5344CB8AC3E}">
        <p14:creationId xmlns:p14="http://schemas.microsoft.com/office/powerpoint/2010/main" val="1391862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662E9-0E05-405F-840D-80BD0564B0FF}" type="datetimeFigureOut">
              <a:rPr lang="en-IN" smtClean="0"/>
              <a:t>30-08-2022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73503A4-189F-4016-ABAA-73E14713A014}" type="slidenum">
              <a:rPr lang="en-IN" smtClean="0"/>
              <a:t>‹#›</a:t>
            </a:fld>
            <a:endParaRPr lang="en-IN"/>
          </a:p>
        </p:txBody>
      </p:sp>
    </p:spTree>
    <p:extLst>
      <p:ext uri="{BB962C8B-B14F-4D97-AF65-F5344CB8AC3E}">
        <p14:creationId xmlns:p14="http://schemas.microsoft.com/office/powerpoint/2010/main" val="370510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662E9-0E05-405F-840D-80BD0564B0FF}" type="datetimeFigureOut">
              <a:rPr lang="en-IN" smtClean="0"/>
              <a:t>30-08-2022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3503A4-189F-4016-ABAA-73E14713A014}" type="slidenum">
              <a:rPr lang="en-IN" smtClean="0"/>
              <a:t>‹#›</a:t>
            </a:fld>
            <a:endParaRPr lang="en-IN"/>
          </a:p>
        </p:txBody>
      </p:sp>
    </p:spTree>
    <p:extLst>
      <p:ext uri="{BB962C8B-B14F-4D97-AF65-F5344CB8AC3E}">
        <p14:creationId xmlns:p14="http://schemas.microsoft.com/office/powerpoint/2010/main" val="408636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662E9-0E05-405F-840D-80BD0564B0FF}" type="datetimeFigureOut">
              <a:rPr lang="en-IN" smtClean="0"/>
              <a:t>30-08-2022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3503A4-189F-4016-ABAA-73E14713A014}" type="slidenum">
              <a:rPr lang="en-IN" smtClean="0"/>
              <a:t>‹#›</a:t>
            </a:fld>
            <a:endParaRPr lang="en-IN"/>
          </a:p>
        </p:txBody>
      </p:sp>
    </p:spTree>
    <p:extLst>
      <p:ext uri="{BB962C8B-B14F-4D97-AF65-F5344CB8AC3E}">
        <p14:creationId xmlns:p14="http://schemas.microsoft.com/office/powerpoint/2010/main" val="3579158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662E9-0E05-405F-840D-80BD0564B0FF}" type="datetimeFigureOut">
              <a:rPr lang="en-IN" smtClean="0"/>
              <a:t>30-08-2022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503A4-189F-4016-ABAA-73E14713A014}" type="slidenum">
              <a:rPr lang="en-IN" smtClean="0"/>
              <a:t>‹#›</a:t>
            </a:fld>
            <a:endParaRPr lang="en-IN"/>
          </a:p>
        </p:txBody>
      </p:sp>
    </p:spTree>
    <p:extLst>
      <p:ext uri="{BB962C8B-B14F-4D97-AF65-F5344CB8AC3E}">
        <p14:creationId xmlns:p14="http://schemas.microsoft.com/office/powerpoint/2010/main" val="2458652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guru99.com/what-is-oltp.html"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5365" y="2326341"/>
            <a:ext cx="9144000" cy="941575"/>
          </a:xfrm>
        </p:spPr>
        <p:txBody>
          <a:bodyPr/>
          <a:lstStyle/>
          <a:p>
            <a:r>
              <a:rPr lang="en-IN" i="1" dirty="0" smtClean="0">
                <a:latin typeface="Times New Roman" panose="02020603050405020304" pitchFamily="18" charset="0"/>
                <a:cs typeface="Times New Roman" panose="02020603050405020304" pitchFamily="18" charset="0"/>
              </a:rPr>
              <a:t>Business Intelligence</a:t>
            </a:r>
            <a:endParaRPr lang="en-IN" dirty="0">
              <a:latin typeface="Times New Roman" panose="02020603050405020304" pitchFamily="18" charset="0"/>
              <a:cs typeface="Times New Roman" panose="02020603050405020304" pitchFamily="18" charset="0"/>
            </a:endParaRPr>
          </a:p>
        </p:txBody>
      </p:sp>
      <p:pic>
        <p:nvPicPr>
          <p:cNvPr id="3" name="Picture 2" descr="C:\Users\BSc(CT)\Desktop\sns.png"/>
          <p:cNvPicPr/>
          <p:nvPr/>
        </p:nvPicPr>
        <p:blipFill>
          <a:blip r:embed="rId2">
            <a:extLst>
              <a:ext uri="{28A0092B-C50C-407E-A947-70E740481C1C}">
                <a14:useLocalDpi xmlns:a14="http://schemas.microsoft.com/office/drawing/2010/main" val="0"/>
              </a:ext>
            </a:extLst>
          </a:blip>
          <a:srcRect r="-2403" b="87102"/>
          <a:stretch>
            <a:fillRect/>
          </a:stretch>
        </p:blipFill>
        <p:spPr bwMode="auto">
          <a:xfrm>
            <a:off x="0" y="0"/>
            <a:ext cx="12192000" cy="1359012"/>
          </a:xfrm>
          <a:prstGeom prst="rect">
            <a:avLst/>
          </a:prstGeom>
          <a:noFill/>
          <a:ln>
            <a:noFill/>
          </a:ln>
        </p:spPr>
      </p:pic>
      <p:sp>
        <p:nvSpPr>
          <p:cNvPr id="4" name="Title 1"/>
          <p:cNvSpPr txBox="1">
            <a:spLocks/>
          </p:cNvSpPr>
          <p:nvPr/>
        </p:nvSpPr>
        <p:spPr>
          <a:xfrm>
            <a:off x="0" y="3766996"/>
            <a:ext cx="12191999" cy="309100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solidFill>
                  <a:srgbClr val="C00000"/>
                </a:solidFill>
                <a:latin typeface="Times New Roman" panose="02020603050405020304" pitchFamily="18" charset="0"/>
                <a:cs typeface="Times New Roman" panose="02020603050405020304" pitchFamily="18" charset="0"/>
              </a:rPr>
              <a:t>Prepared By </a:t>
            </a:r>
          </a:p>
          <a:p>
            <a:r>
              <a:rPr lang="en-US" dirty="0" smtClean="0">
                <a:solidFill>
                  <a:srgbClr val="C00000"/>
                </a:solidFill>
                <a:latin typeface="Times New Roman" panose="02020603050405020304" pitchFamily="18" charset="0"/>
                <a:cs typeface="Times New Roman" panose="02020603050405020304" pitchFamily="18" charset="0"/>
              </a:rPr>
              <a:t>					</a:t>
            </a:r>
            <a:r>
              <a:rPr lang="en-US" dirty="0" err="1" smtClean="0">
                <a:solidFill>
                  <a:srgbClr val="C00000"/>
                </a:solidFill>
                <a:latin typeface="Times New Roman" panose="02020603050405020304" pitchFamily="18" charset="0"/>
                <a:cs typeface="Times New Roman" panose="02020603050405020304" pitchFamily="18" charset="0"/>
              </a:rPr>
              <a:t>Dr.A.DEVI</a:t>
            </a:r>
            <a:endParaRPr lang="en-US" dirty="0" smtClean="0">
              <a:solidFill>
                <a:srgbClr val="C00000"/>
              </a:solidFill>
              <a:latin typeface="Times New Roman" panose="02020603050405020304" pitchFamily="18" charset="0"/>
              <a:cs typeface="Times New Roman" panose="02020603050405020304" pitchFamily="18" charset="0"/>
            </a:endParaRPr>
          </a:p>
          <a:p>
            <a:r>
              <a:rPr lang="en-US" dirty="0" smtClean="0">
                <a:solidFill>
                  <a:srgbClr val="C00000"/>
                </a:solidFill>
                <a:latin typeface="Times New Roman" panose="02020603050405020304" pitchFamily="18" charset="0"/>
                <a:cs typeface="Times New Roman" panose="02020603050405020304" pitchFamily="18" charset="0"/>
              </a:rPr>
              <a:t>								Associate </a:t>
            </a:r>
            <a:r>
              <a:rPr lang="en-US" dirty="0" smtClean="0">
                <a:solidFill>
                  <a:srgbClr val="C00000"/>
                </a:solidFill>
                <a:latin typeface="Times New Roman" panose="02020603050405020304" pitchFamily="18" charset="0"/>
                <a:cs typeface="Times New Roman" panose="02020603050405020304" pitchFamily="18" charset="0"/>
              </a:rPr>
              <a:t>Professor</a:t>
            </a:r>
          </a:p>
          <a:p>
            <a:r>
              <a:rPr lang="en-US" dirty="0" smtClean="0">
                <a:solidFill>
                  <a:srgbClr val="C00000"/>
                </a:solidFill>
                <a:latin typeface="Times New Roman" panose="02020603050405020304" pitchFamily="18" charset="0"/>
                <a:cs typeface="Times New Roman" panose="02020603050405020304" pitchFamily="18" charset="0"/>
              </a:rPr>
              <a:t>			Department </a:t>
            </a:r>
            <a:r>
              <a:rPr lang="en-US" dirty="0" smtClean="0">
                <a:solidFill>
                  <a:srgbClr val="C00000"/>
                </a:solidFill>
                <a:latin typeface="Times New Roman" panose="02020603050405020304" pitchFamily="18" charset="0"/>
                <a:cs typeface="Times New Roman" panose="02020603050405020304" pitchFamily="18" charset="0"/>
              </a:rPr>
              <a:t>of Computer Applications</a:t>
            </a:r>
            <a:endParaRPr lang="en-US"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2245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181" y="474006"/>
            <a:ext cx="3830172" cy="457201"/>
          </a:xfrm>
        </p:spPr>
        <p:txBody>
          <a:bodyPr>
            <a:noAutofit/>
          </a:bodyPr>
          <a:lstStyle/>
          <a:p>
            <a:r>
              <a:rPr lang="en-IN" sz="2400" b="1" dirty="0" smtClean="0">
                <a:latin typeface="Times New Roman" panose="02020603050405020304" pitchFamily="18" charset="0"/>
                <a:cs typeface="Times New Roman" panose="02020603050405020304" pitchFamily="18" charset="0"/>
              </a:rPr>
              <a:t>BI System Disadvantages</a:t>
            </a:r>
            <a:endParaRPr lang="en-IN" sz="2400" b="1"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0" y="2057400"/>
            <a:ext cx="9144000" cy="4800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2400" b="1" dirty="0" smtClean="0"/>
              <a:t/>
            </a:r>
            <a:br>
              <a:rPr lang="en-US" sz="2400" b="1" dirty="0" smtClean="0"/>
            </a:br>
            <a:r>
              <a:rPr lang="en-US" sz="2400" b="1" dirty="0" smtClean="0"/>
              <a:t>	</a:t>
            </a:r>
            <a:endParaRPr lang="en-US" sz="2400" dirty="0"/>
          </a:p>
        </p:txBody>
      </p:sp>
      <p:sp>
        <p:nvSpPr>
          <p:cNvPr id="5" name="Rectangle 4"/>
          <p:cNvSpPr/>
          <p:nvPr/>
        </p:nvSpPr>
        <p:spPr>
          <a:xfrm>
            <a:off x="524435" y="1055593"/>
            <a:ext cx="11147612" cy="5576976"/>
          </a:xfrm>
          <a:prstGeom prst="rect">
            <a:avLst/>
          </a:prstGeom>
        </p:spPr>
        <p:txBody>
          <a:bodyPr wrap="square">
            <a:spAutoFit/>
          </a:bodyPr>
          <a:lstStyle/>
          <a:p>
            <a:pPr>
              <a:lnSpc>
                <a:spcPct val="150000"/>
              </a:lnSpc>
            </a:pPr>
            <a:r>
              <a:rPr lang="en-US" sz="2000" b="1" dirty="0" smtClean="0">
                <a:latin typeface="Times New Roman" panose="02020603050405020304" pitchFamily="18" charset="0"/>
                <a:cs typeface="Times New Roman" panose="02020603050405020304" pitchFamily="18" charset="0"/>
              </a:rPr>
              <a:t>1. Cost:</a:t>
            </a: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Business intelligence can prove costly for small as well as for medium-sized enterprises. The use of such type of system may be expensive for routine business transactions.</a:t>
            </a:r>
          </a:p>
          <a:p>
            <a:pPr>
              <a:lnSpc>
                <a:spcPct val="150000"/>
              </a:lnSpc>
            </a:pPr>
            <a:r>
              <a:rPr lang="en-US" sz="2000" b="1" dirty="0" smtClean="0">
                <a:latin typeface="Times New Roman" panose="02020603050405020304" pitchFamily="18" charset="0"/>
                <a:cs typeface="Times New Roman" panose="02020603050405020304" pitchFamily="18" charset="0"/>
              </a:rPr>
              <a:t>2. Complexity:</a:t>
            </a: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Another drawback of BI is its complexity in implementation of </a:t>
            </a:r>
            <a:r>
              <a:rPr lang="en-US" sz="2000" dirty="0" err="1" smtClean="0">
                <a:latin typeface="Times New Roman" panose="02020603050405020304" pitchFamily="18" charset="0"/>
                <a:cs typeface="Times New Roman" panose="02020603050405020304" pitchFamily="18" charset="0"/>
              </a:rPr>
              <a:t>datawarehouse</a:t>
            </a:r>
            <a:r>
              <a:rPr lang="en-US" sz="2000" dirty="0" smtClean="0">
                <a:latin typeface="Times New Roman" panose="02020603050405020304" pitchFamily="18" charset="0"/>
                <a:cs typeface="Times New Roman" panose="02020603050405020304" pitchFamily="18" charset="0"/>
              </a:rPr>
              <a:t>. It can be so complex that it can make business techniques rigid to deal with.</a:t>
            </a:r>
          </a:p>
          <a:p>
            <a:pPr>
              <a:lnSpc>
                <a:spcPct val="150000"/>
              </a:lnSpc>
            </a:pPr>
            <a:r>
              <a:rPr lang="en-US" sz="2000" b="1" dirty="0" smtClean="0">
                <a:latin typeface="Times New Roman" panose="02020603050405020304" pitchFamily="18" charset="0"/>
                <a:cs typeface="Times New Roman" panose="02020603050405020304" pitchFamily="18" charset="0"/>
              </a:rPr>
              <a:t>3. Limited use</a:t>
            </a: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Like all improved technologies, BI was first established keeping in consideration the buying competence of rich firms. Therefore, BI system is yet not affordable for many small and medium size companies.</a:t>
            </a:r>
          </a:p>
          <a:p>
            <a:pPr>
              <a:lnSpc>
                <a:spcPct val="150000"/>
              </a:lnSpc>
            </a:pPr>
            <a:r>
              <a:rPr lang="en-US" sz="2000" b="1" dirty="0" smtClean="0">
                <a:latin typeface="Times New Roman" panose="02020603050405020304" pitchFamily="18" charset="0"/>
                <a:cs typeface="Times New Roman" panose="02020603050405020304" pitchFamily="18" charset="0"/>
              </a:rPr>
              <a:t>4. Time Consuming Implementation</a:t>
            </a: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It takes almost one and half year for data warehousing system to be completely implemented. Therefore, it is a time-consuming process.</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5128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733" y="326089"/>
            <a:ext cx="5094195" cy="457201"/>
          </a:xfrm>
        </p:spPr>
        <p:txBody>
          <a:bodyPr>
            <a:noAutofit/>
          </a:bodyPr>
          <a:lstStyle/>
          <a:p>
            <a:r>
              <a:rPr lang="en-IN" sz="2400" b="1" dirty="0" smtClean="0">
                <a:latin typeface="Times New Roman" panose="02020603050405020304" pitchFamily="18" charset="0"/>
                <a:cs typeface="Times New Roman" panose="02020603050405020304" pitchFamily="18" charset="0"/>
              </a:rPr>
              <a:t>Trends in Business Intelligence</a:t>
            </a:r>
            <a:endParaRPr lang="en-IN" sz="2400" b="1"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0" y="2057400"/>
            <a:ext cx="9144000" cy="4800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2400" b="1" dirty="0" smtClean="0"/>
              <a:t/>
            </a:r>
            <a:br>
              <a:rPr lang="en-US" sz="2400" b="1" dirty="0" smtClean="0"/>
            </a:br>
            <a:r>
              <a:rPr lang="en-US" sz="2400" b="1" dirty="0" smtClean="0"/>
              <a:t>	</a:t>
            </a:r>
            <a:endParaRPr lang="en-US" sz="2400" dirty="0"/>
          </a:p>
        </p:txBody>
      </p:sp>
      <p:sp>
        <p:nvSpPr>
          <p:cNvPr id="5" name="Rectangle 4"/>
          <p:cNvSpPr/>
          <p:nvPr/>
        </p:nvSpPr>
        <p:spPr>
          <a:xfrm>
            <a:off x="537882" y="880781"/>
            <a:ext cx="11147612" cy="5016758"/>
          </a:xfrm>
          <a:prstGeom prst="rect">
            <a:avLst/>
          </a:prstGeom>
        </p:spPr>
        <p:txBody>
          <a:bodyPr wrap="square">
            <a:spAutoFit/>
          </a:bodyPr>
          <a:lstStyle/>
          <a:p>
            <a:r>
              <a:rPr lang="en-US" sz="2000" b="1" dirty="0" smtClean="0">
                <a:latin typeface="Times New Roman" panose="02020603050405020304" pitchFamily="18" charset="0"/>
                <a:cs typeface="Times New Roman" panose="02020603050405020304" pitchFamily="18" charset="0"/>
              </a:rPr>
              <a:t>Artificial Intelligence: </a:t>
            </a:r>
          </a:p>
          <a:p>
            <a:r>
              <a:rPr lang="en-US" sz="2000" b="1"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AI and machine learning now take on complex tasks done by human intelligence. This capability is being leveraged to come up with real-time data analysis and dashboard reporting.</a:t>
            </a:r>
          </a:p>
          <a:p>
            <a:endParaRPr lang="en-US" sz="2000"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Collaborative BI: </a:t>
            </a:r>
          </a:p>
          <a:p>
            <a:r>
              <a:rPr lang="en-US" sz="2000" b="1"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BI software combined with collaboration tools, including social media, and other latest technologies enhance the working and sharing by teams for collaborative decision making.</a:t>
            </a:r>
          </a:p>
          <a:p>
            <a:endParaRPr lang="en-US" sz="2000"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Embedded BI:</a:t>
            </a:r>
          </a:p>
          <a:p>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Embedded BI allows the integration of BI software or some of its features into another business application for enhancing and extending it’s reporting functionality.</a:t>
            </a:r>
          </a:p>
          <a:p>
            <a:endParaRPr lang="en-US" sz="2000"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Cloud Analytics: </a:t>
            </a:r>
          </a:p>
          <a:p>
            <a:r>
              <a:rPr lang="en-US" sz="2000" b="1"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BI applications will be soon offered in the cloud, and more businesses will be shifting to this technology. As per their predictions within a couple of years, the spending on cloud-based analytics will grow 4.5 times faster.</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7079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153" y="900954"/>
            <a:ext cx="11048999" cy="5325034"/>
          </a:xfrm>
        </p:spPr>
        <p:txBody>
          <a:bodyPr>
            <a:noAutofit/>
          </a:bodyPr>
          <a:lstStyle/>
          <a:p>
            <a:pPr algn="l">
              <a:lnSpc>
                <a:spcPct val="100000"/>
              </a:lnSpc>
            </a:pPr>
            <a:r>
              <a:rPr lang="en-US" sz="2400" b="1" dirty="0" smtClean="0">
                <a:latin typeface="Times New Roman" panose="02020603050405020304" pitchFamily="18" charset="0"/>
                <a:cs typeface="Times New Roman" panose="02020603050405020304" pitchFamily="18" charset="0"/>
              </a:rPr>
              <a:t/>
            </a:r>
            <a:br>
              <a:rPr lang="en-US" sz="2400" b="1"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BI(Business Intelligence) is a set of processes, architectures, and technologies that convert raw data into meaningful information that drives profitable business actions. It is a suite of software and services to transform data into actionable intelligence and knowledge.</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BI has a direct impact on organization’s strategic, tactical and operational business decisions. </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BI supports fact-based decision making using historical data rather than assumptions and gut feeling.</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BI tools perform data analysis and create reports, summaries, dashboards, maps, graphs, and charts to provide users with detailed intelligence about the nature of the business.</a:t>
            </a:r>
            <a:endParaRPr lang="en-US" sz="2400"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0" y="2057400"/>
            <a:ext cx="9144000" cy="4800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2400" b="1" dirty="0" smtClean="0"/>
              <a:t/>
            </a:r>
            <a:br>
              <a:rPr lang="en-US" sz="2400" b="1" dirty="0" smtClean="0"/>
            </a:br>
            <a:r>
              <a:rPr lang="en-US" sz="2400" b="1" dirty="0" smtClean="0"/>
              <a:t>	</a:t>
            </a:r>
            <a:endParaRPr lang="en-US" sz="2400" dirty="0"/>
          </a:p>
        </p:txBody>
      </p:sp>
      <p:sp>
        <p:nvSpPr>
          <p:cNvPr id="5" name="Rectangle 4"/>
          <p:cNvSpPr/>
          <p:nvPr/>
        </p:nvSpPr>
        <p:spPr>
          <a:xfrm>
            <a:off x="596153" y="268941"/>
            <a:ext cx="4988859" cy="4840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latin typeface="Times New Roman" panose="02020603050405020304" pitchFamily="18" charset="0"/>
                <a:cs typeface="Times New Roman" panose="02020603050405020304" pitchFamily="18" charset="0"/>
              </a:rPr>
              <a:t>Business Intelligence</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4408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1865" y="1452281"/>
            <a:ext cx="11078135" cy="3872753"/>
          </a:xfrm>
        </p:spPr>
        <p:txBody>
          <a:bodyPr>
            <a:noAutofit/>
          </a:bodyPr>
          <a:lstStyle/>
          <a:p>
            <a:pPr algn="l">
              <a:lnSpc>
                <a:spcPct val="150000"/>
              </a:lnSpc>
            </a:pPr>
            <a:r>
              <a:rPr lang="en-US" sz="2400" dirty="0" smtClean="0">
                <a:latin typeface="Times New Roman" panose="02020603050405020304" pitchFamily="18" charset="0"/>
                <a:cs typeface="Times New Roman" panose="02020603050405020304" pitchFamily="18" charset="0"/>
              </a:rPr>
              <a:t>Measurement: creating KPI (Key Performance Indicators) based on historic data</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Identify and set benchmarks for varied processes.</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BI systems organizations can identify market trends and spot business problems that need to be addressed.</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BI helps on data visualization that enhances the data quality and thereby the quality of decision making.</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BI systems can be used not just by enterprises but SME (Small and Medium Enterprises)</a:t>
            </a:r>
            <a:endParaRPr lang="en-US" sz="2400"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0" y="2057400"/>
            <a:ext cx="9144000" cy="4800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2400" b="1" dirty="0" smtClean="0"/>
              <a:t/>
            </a:r>
            <a:br>
              <a:rPr lang="en-US" sz="2400" b="1" dirty="0" smtClean="0"/>
            </a:br>
            <a:r>
              <a:rPr lang="en-US" sz="2400" b="1" dirty="0" smtClean="0"/>
              <a:t>	</a:t>
            </a:r>
            <a:endParaRPr lang="en-US" sz="2400" dirty="0"/>
          </a:p>
        </p:txBody>
      </p:sp>
      <p:sp>
        <p:nvSpPr>
          <p:cNvPr id="5" name="Rectangle 4"/>
          <p:cNvSpPr/>
          <p:nvPr/>
        </p:nvSpPr>
        <p:spPr>
          <a:xfrm>
            <a:off x="887506" y="524436"/>
            <a:ext cx="4988859" cy="4840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sz="2800" b="1" dirty="0" smtClean="0">
                <a:latin typeface="Times New Roman" panose="02020603050405020304" pitchFamily="18" charset="0"/>
                <a:cs typeface="Times New Roman" panose="02020603050405020304" pitchFamily="18" charset="0"/>
              </a:rPr>
              <a:t>Why is BI important?</a:t>
            </a:r>
            <a:endParaRPr lang="en-IN"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8457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5652" y="1761565"/>
            <a:ext cx="11048999" cy="3455895"/>
          </a:xfrm>
        </p:spPr>
        <p:txBody>
          <a:bodyPr>
            <a:noAutofit/>
          </a:bodyPr>
          <a:lstStyle/>
          <a:p>
            <a:pPr algn="l">
              <a:lnSpc>
                <a:spcPct val="150000"/>
              </a:lnSpc>
            </a:pPr>
            <a:r>
              <a:rPr lang="en-US" sz="2400" b="1" dirty="0" smtClean="0">
                <a:latin typeface="Times New Roman" panose="02020603050405020304" pitchFamily="18" charset="0"/>
                <a:cs typeface="Times New Roman" panose="02020603050405020304" pitchFamily="18" charset="0"/>
              </a:rPr>
              <a:t>Step 1</a:t>
            </a:r>
            <a:r>
              <a:rPr lang="en-US" sz="2400" dirty="0" smtClean="0">
                <a:latin typeface="Times New Roman" panose="02020603050405020304" pitchFamily="18" charset="0"/>
                <a:cs typeface="Times New Roman" panose="02020603050405020304" pitchFamily="18" charset="0"/>
              </a:rPr>
              <a:t>) Raw Data from corporate databases is extracted. The data could be spread across multiple systems heterogeneous systems.</a:t>
            </a:r>
            <a:br>
              <a:rPr lang="en-US" sz="2400"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Step 2)</a:t>
            </a:r>
            <a:r>
              <a:rPr lang="en-US" sz="2400" dirty="0" smtClean="0">
                <a:latin typeface="Times New Roman" panose="02020603050405020304" pitchFamily="18" charset="0"/>
                <a:cs typeface="Times New Roman" panose="02020603050405020304" pitchFamily="18" charset="0"/>
              </a:rPr>
              <a:t> The data is cleaned and transformed into the data warehouse. The table can be linked, and data cubes are formed.</a:t>
            </a:r>
            <a:br>
              <a:rPr lang="en-US" sz="2400"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Step 3)</a:t>
            </a:r>
            <a:r>
              <a:rPr lang="en-US" sz="2400" dirty="0" smtClean="0">
                <a:latin typeface="Times New Roman" panose="02020603050405020304" pitchFamily="18" charset="0"/>
                <a:cs typeface="Times New Roman" panose="02020603050405020304" pitchFamily="18" charset="0"/>
              </a:rPr>
              <a:t> Using BI system the user can ask quires, request ad-hoc reports or conduct any other analysis.</a:t>
            </a:r>
            <a:endParaRPr lang="en-US" sz="2400"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0" y="2057400"/>
            <a:ext cx="9144000" cy="4800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2400" b="1" dirty="0" smtClean="0"/>
              <a:t/>
            </a:r>
            <a:br>
              <a:rPr lang="en-US" sz="2400" b="1" dirty="0" smtClean="0"/>
            </a:br>
            <a:r>
              <a:rPr lang="en-US" sz="2400" b="1" dirty="0" smtClean="0"/>
              <a:t>	</a:t>
            </a:r>
            <a:endParaRPr lang="en-US" sz="2400" dirty="0"/>
          </a:p>
        </p:txBody>
      </p:sp>
      <p:sp>
        <p:nvSpPr>
          <p:cNvPr id="5" name="Rectangle 4"/>
          <p:cNvSpPr/>
          <p:nvPr/>
        </p:nvSpPr>
        <p:spPr>
          <a:xfrm>
            <a:off x="887506" y="524436"/>
            <a:ext cx="9601200" cy="4840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800" b="1" dirty="0" smtClean="0">
                <a:latin typeface="Times New Roman" panose="02020603050405020304" pitchFamily="18" charset="0"/>
                <a:cs typeface="Times New Roman" panose="02020603050405020304" pitchFamily="18" charset="0"/>
              </a:rPr>
              <a:t>How Business Intelligence systems are implemented?</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4996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2057400"/>
            <a:ext cx="9144000" cy="4800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2400" b="1" dirty="0" smtClean="0"/>
              <a:t/>
            </a:r>
            <a:br>
              <a:rPr lang="en-US" sz="2400" b="1" dirty="0" smtClean="0"/>
            </a:br>
            <a:r>
              <a:rPr lang="en-US" sz="2400" b="1" dirty="0" smtClean="0"/>
              <a:t>	</a:t>
            </a:r>
            <a:endParaRPr lang="en-US" sz="2400" dirty="0"/>
          </a:p>
        </p:txBody>
      </p:sp>
      <p:sp>
        <p:nvSpPr>
          <p:cNvPr id="5" name="Rectangle 4"/>
          <p:cNvSpPr/>
          <p:nvPr/>
        </p:nvSpPr>
        <p:spPr>
          <a:xfrm>
            <a:off x="887506" y="524436"/>
            <a:ext cx="9601200" cy="48409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800" b="1" dirty="0" smtClean="0">
                <a:latin typeface="Times New Roman" panose="02020603050405020304" pitchFamily="18" charset="0"/>
                <a:cs typeface="Times New Roman" panose="02020603050405020304" pitchFamily="18" charset="0"/>
              </a:rPr>
              <a:t>Examples of Business Intelligence System used in Practice</a:t>
            </a:r>
            <a:endParaRPr lang="en-US" sz="2800" b="1" dirty="0">
              <a:latin typeface="Times New Roman" panose="02020603050405020304" pitchFamily="18" charset="0"/>
              <a:cs typeface="Times New Roman" panose="02020603050405020304" pitchFamily="18" charset="0"/>
            </a:endParaRPr>
          </a:p>
        </p:txBody>
      </p:sp>
      <p:pic>
        <p:nvPicPr>
          <p:cNvPr id="7" name="Picture 6" descr="https://www.guru99.com/images/1/022218_0435_WhatisBusin2.png"/>
          <p:cNvPicPr/>
          <p:nvPr/>
        </p:nvPicPr>
        <p:blipFill>
          <a:blip r:embed="rId2">
            <a:extLst>
              <a:ext uri="{28A0092B-C50C-407E-A947-70E740481C1C}">
                <a14:useLocalDpi xmlns:a14="http://schemas.microsoft.com/office/drawing/2010/main" val="0"/>
              </a:ext>
            </a:extLst>
          </a:blip>
          <a:srcRect/>
          <a:stretch>
            <a:fillRect/>
          </a:stretch>
        </p:blipFill>
        <p:spPr bwMode="auto">
          <a:xfrm>
            <a:off x="887506" y="1344706"/>
            <a:ext cx="10811435" cy="5082988"/>
          </a:xfrm>
          <a:prstGeom prst="rect">
            <a:avLst/>
          </a:prstGeom>
          <a:noFill/>
          <a:ln>
            <a:noFill/>
          </a:ln>
        </p:spPr>
      </p:pic>
    </p:spTree>
    <p:extLst>
      <p:ext uri="{BB962C8B-B14F-4D97-AF65-F5344CB8AC3E}">
        <p14:creationId xmlns:p14="http://schemas.microsoft.com/office/powerpoint/2010/main" val="4206961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5652" y="941293"/>
            <a:ext cx="11048999" cy="4504765"/>
          </a:xfrm>
        </p:spPr>
        <p:txBody>
          <a:bodyPr>
            <a:noAutofit/>
          </a:bodyPr>
          <a:lstStyle/>
          <a:p>
            <a:pPr algn="l"/>
            <a:r>
              <a:rPr lang="en-US" sz="2400" dirty="0" smtClean="0">
                <a:latin typeface="Times New Roman" panose="02020603050405020304" pitchFamily="18" charset="0"/>
                <a:cs typeface="Times New Roman" panose="02020603050405020304" pitchFamily="18" charset="0"/>
              </a:rPr>
              <a:t>In an Online Transaction Processing (</a:t>
            </a:r>
            <a:r>
              <a:rPr lang="en-US" sz="2400" dirty="0" smtClean="0">
                <a:latin typeface="Times New Roman" panose="02020603050405020304" pitchFamily="18" charset="0"/>
                <a:cs typeface="Times New Roman" panose="02020603050405020304" pitchFamily="18" charset="0"/>
                <a:hlinkClick r:id="rId2"/>
              </a:rPr>
              <a:t>OLTP</a:t>
            </a:r>
            <a:r>
              <a:rPr lang="en-US" sz="2400" dirty="0" smtClean="0">
                <a:latin typeface="Times New Roman" panose="02020603050405020304" pitchFamily="18" charset="0"/>
                <a:cs typeface="Times New Roman" panose="02020603050405020304" pitchFamily="18" charset="0"/>
              </a:rPr>
              <a:t>) system information that could be fed into product database could be </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add a product line</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change a product price.</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In an advertising database of OLTP system query that could be executed                           		Changed in advertisement options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Increase radio budget</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In OLTP system dealing with customer demographic data bases data that could be fed would be</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increase customer credit limit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change in customer salary level</a:t>
            </a:r>
            <a:endParaRPr lang="en-US" sz="2400"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0" y="2057400"/>
            <a:ext cx="9144000" cy="4800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2400" b="1" dirty="0" smtClean="0"/>
              <a:t/>
            </a:r>
            <a:br>
              <a:rPr lang="en-US" sz="2400" b="1" dirty="0" smtClean="0"/>
            </a:br>
            <a:r>
              <a:rPr lang="en-US" sz="2400" b="1" dirty="0" smtClean="0"/>
              <a:t>	</a:t>
            </a:r>
            <a:endParaRPr lang="en-US" sz="2400" dirty="0"/>
          </a:p>
        </p:txBody>
      </p:sp>
    </p:spTree>
    <p:extLst>
      <p:ext uri="{BB962C8B-B14F-4D97-AF65-F5344CB8AC3E}">
        <p14:creationId xmlns:p14="http://schemas.microsoft.com/office/powerpoint/2010/main" val="1140191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629" y="457199"/>
            <a:ext cx="3789829" cy="457201"/>
          </a:xfrm>
        </p:spPr>
        <p:txBody>
          <a:bodyPr>
            <a:noAutofit/>
          </a:bodyPr>
          <a:lstStyle/>
          <a:p>
            <a:r>
              <a:rPr lang="en-US" sz="2400" b="1" dirty="0" smtClean="0">
                <a:latin typeface="Times New Roman" panose="02020603050405020304" pitchFamily="18" charset="0"/>
                <a:cs typeface="Times New Roman" panose="02020603050405020304" pitchFamily="18" charset="0"/>
              </a:rPr>
              <a:t>Four types of BI users</a:t>
            </a:r>
            <a:endParaRPr lang="en-US" sz="2400"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0" y="2057400"/>
            <a:ext cx="9144000" cy="4800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2400" b="1" dirty="0" smtClean="0"/>
              <a:t/>
            </a:r>
            <a:br>
              <a:rPr lang="en-US" sz="2400" b="1" dirty="0" smtClean="0"/>
            </a:br>
            <a:r>
              <a:rPr lang="en-US" sz="2400" b="1" dirty="0" smtClean="0"/>
              <a:t>	</a:t>
            </a:r>
            <a:endParaRPr lang="en-US" sz="2400" dirty="0"/>
          </a:p>
        </p:txBody>
      </p:sp>
      <p:sp>
        <p:nvSpPr>
          <p:cNvPr id="4" name="Title 1"/>
          <p:cNvSpPr txBox="1">
            <a:spLocks/>
          </p:cNvSpPr>
          <p:nvPr/>
        </p:nvSpPr>
        <p:spPr>
          <a:xfrm>
            <a:off x="699247" y="1537445"/>
            <a:ext cx="11053483" cy="487680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400" b="1" dirty="0" smtClean="0">
                <a:latin typeface="Times New Roman" panose="02020603050405020304" pitchFamily="18" charset="0"/>
                <a:cs typeface="Times New Roman" panose="02020603050405020304" pitchFamily="18" charset="0"/>
              </a:rPr>
              <a:t>1. The Professional Data Analyst:</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The data analyst is a statistician who always needs to drill deep down into data.  BI system helps them to get fresh insights to develop unique business strategies.</a:t>
            </a:r>
          </a:p>
          <a:p>
            <a:endParaRPr lang="en-US" sz="2400" dirty="0" smtClean="0">
              <a:latin typeface="Times New Roman" panose="02020603050405020304" pitchFamily="18" charset="0"/>
              <a:cs typeface="Times New Roman" panose="02020603050405020304" pitchFamily="18" charset="0"/>
            </a:endParaRPr>
          </a:p>
          <a:p>
            <a:pPr algn="l"/>
            <a:r>
              <a:rPr lang="en-US" sz="2400" b="1" dirty="0" smtClean="0">
                <a:latin typeface="Times New Roman" panose="02020603050405020304" pitchFamily="18" charset="0"/>
                <a:cs typeface="Times New Roman" panose="02020603050405020304" pitchFamily="18" charset="0"/>
              </a:rPr>
              <a:t>2. The IT users:</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IT user also plays a dominant role in maintaining the BI infrastructure.</a:t>
            </a:r>
          </a:p>
          <a:p>
            <a:endParaRPr lang="en-US" sz="2400" dirty="0" smtClean="0">
              <a:latin typeface="Times New Roman" panose="02020603050405020304" pitchFamily="18" charset="0"/>
              <a:cs typeface="Times New Roman" panose="02020603050405020304" pitchFamily="18" charset="0"/>
            </a:endParaRPr>
          </a:p>
          <a:p>
            <a:pPr algn="l"/>
            <a:r>
              <a:rPr lang="en-US" sz="2400" b="1" dirty="0" smtClean="0">
                <a:latin typeface="Times New Roman" panose="02020603050405020304" pitchFamily="18" charset="0"/>
                <a:cs typeface="Times New Roman" panose="02020603050405020304" pitchFamily="18" charset="0"/>
              </a:rPr>
              <a:t>3. The head of the company: </a:t>
            </a:r>
            <a:endParaRPr lang="en-US" sz="2400" dirty="0" smtClean="0">
              <a:latin typeface="Times New Roman" panose="02020603050405020304" pitchFamily="18" charset="0"/>
              <a:cs typeface="Times New Roman" panose="02020603050405020304" pitchFamily="18" charset="0"/>
            </a:endParaRPr>
          </a:p>
          <a:p>
            <a:pPr algn="l"/>
            <a:r>
              <a:rPr lang="en-US" sz="2400" dirty="0" smtClean="0">
                <a:latin typeface="Times New Roman" panose="02020603050405020304" pitchFamily="18" charset="0"/>
                <a:cs typeface="Times New Roman" panose="02020603050405020304" pitchFamily="18" charset="0"/>
              </a:rPr>
              <a:t>	CEO or CXO can increase the profit of their business by improving operational 	efficiency in their business.</a:t>
            </a:r>
          </a:p>
          <a:p>
            <a:pPr algn="l"/>
            <a:endParaRPr lang="en-US" sz="2400" dirty="0" smtClean="0">
              <a:latin typeface="Times New Roman" panose="02020603050405020304" pitchFamily="18" charset="0"/>
              <a:cs typeface="Times New Roman" panose="02020603050405020304" pitchFamily="18" charset="0"/>
            </a:endParaRPr>
          </a:p>
          <a:p>
            <a:pPr algn="l"/>
            <a:r>
              <a:rPr lang="en-US" sz="2400" b="1" dirty="0" smtClean="0">
                <a:latin typeface="Times New Roman" panose="02020603050405020304" pitchFamily="18" charset="0"/>
                <a:cs typeface="Times New Roman" panose="02020603050405020304" pitchFamily="18" charset="0"/>
              </a:rPr>
              <a:t>4. The Business Users”</a:t>
            </a:r>
            <a:endParaRPr lang="en-US" sz="2400" dirty="0" smtClean="0">
              <a:latin typeface="Times New Roman" panose="02020603050405020304" pitchFamily="18" charset="0"/>
              <a:cs typeface="Times New Roman" panose="02020603050405020304" pitchFamily="18" charset="0"/>
            </a:endParaRPr>
          </a:p>
          <a:p>
            <a:pPr algn="l"/>
            <a:r>
              <a:rPr lang="en-US" sz="2400" dirty="0" smtClean="0">
                <a:latin typeface="Times New Roman" panose="02020603050405020304" pitchFamily="18" charset="0"/>
                <a:cs typeface="Times New Roman" panose="02020603050405020304" pitchFamily="18" charset="0"/>
              </a:rPr>
              <a:t>	Business intelligence users can be found from across the organization.                                        		There are mainly </a:t>
            </a:r>
            <a:r>
              <a:rPr lang="en-US" sz="2400" b="1" dirty="0" smtClean="0">
                <a:latin typeface="Times New Roman" panose="02020603050405020304" pitchFamily="18" charset="0"/>
                <a:cs typeface="Times New Roman" panose="02020603050405020304" pitchFamily="18" charset="0"/>
              </a:rPr>
              <a:t>two types </a:t>
            </a:r>
            <a:r>
              <a:rPr lang="en-US" sz="2400" dirty="0" smtClean="0">
                <a:latin typeface="Times New Roman" panose="02020603050405020304" pitchFamily="18" charset="0"/>
                <a:cs typeface="Times New Roman" panose="02020603050405020304" pitchFamily="18" charset="0"/>
              </a:rPr>
              <a:t>of business users</a:t>
            </a:r>
          </a:p>
          <a:p>
            <a:r>
              <a:rPr lang="en-US" sz="2400" dirty="0" smtClean="0">
                <a:latin typeface="Times New Roman" panose="02020603050405020304" pitchFamily="18" charset="0"/>
                <a:cs typeface="Times New Roman" panose="02020603050405020304" pitchFamily="18" charset="0"/>
              </a:rPr>
              <a:t>Casual business intelligence user</a:t>
            </a:r>
          </a:p>
          <a:p>
            <a:pPr algn="l"/>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The power user.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5382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629" y="194981"/>
            <a:ext cx="5336242" cy="457201"/>
          </a:xfrm>
        </p:spPr>
        <p:txBody>
          <a:bodyPr>
            <a:noAutofit/>
          </a:bodyPr>
          <a:lstStyle/>
          <a:p>
            <a:r>
              <a:rPr lang="en-IN" sz="2400" b="1" dirty="0" smtClean="0">
                <a:latin typeface="Times New Roman" panose="02020603050405020304" pitchFamily="18" charset="0"/>
                <a:cs typeface="Times New Roman" panose="02020603050405020304" pitchFamily="18" charset="0"/>
              </a:rPr>
              <a:t>Advantages of Business Intelligence</a:t>
            </a:r>
            <a:endParaRPr lang="en-IN" sz="2400" b="1"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0" y="2057400"/>
            <a:ext cx="9144000" cy="4800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2400" b="1" dirty="0" smtClean="0"/>
              <a:t/>
            </a:r>
            <a:br>
              <a:rPr lang="en-US" sz="2400" b="1" dirty="0" smtClean="0"/>
            </a:br>
            <a:r>
              <a:rPr lang="en-US" sz="2400" b="1" dirty="0" smtClean="0"/>
              <a:t>	</a:t>
            </a:r>
            <a:endParaRPr lang="en-US" sz="2400" dirty="0"/>
          </a:p>
        </p:txBody>
      </p:sp>
      <p:sp>
        <p:nvSpPr>
          <p:cNvPr id="5" name="Rectangle 4"/>
          <p:cNvSpPr/>
          <p:nvPr/>
        </p:nvSpPr>
        <p:spPr>
          <a:xfrm>
            <a:off x="484094" y="1526240"/>
            <a:ext cx="11147612" cy="4247317"/>
          </a:xfrm>
          <a:prstGeom prst="rect">
            <a:avLst/>
          </a:prstGeom>
        </p:spPr>
        <p:txBody>
          <a:bodyPr wrap="square">
            <a:spAutoFit/>
          </a:bodyPr>
          <a:lstStyle/>
          <a:p>
            <a:pPr>
              <a:lnSpc>
                <a:spcPct val="150000"/>
              </a:lnSpc>
            </a:pPr>
            <a:r>
              <a:rPr lang="en-US" sz="2000" b="1" dirty="0" smtClean="0">
                <a:latin typeface="Times New Roman" panose="02020603050405020304" pitchFamily="18" charset="0"/>
                <a:cs typeface="Times New Roman" panose="02020603050405020304" pitchFamily="18" charset="0"/>
              </a:rPr>
              <a:t>1. Boost productivity</a:t>
            </a: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	With a BI program, It is possible for businesses to create reports with a single click thus saves lots of time and resources. It also allows employees to be more productive on their tasks.</a:t>
            </a:r>
          </a:p>
          <a:p>
            <a:pPr>
              <a:lnSpc>
                <a:spcPct val="150000"/>
              </a:lnSpc>
            </a:pPr>
            <a:r>
              <a:rPr lang="en-US" sz="2000" b="1" dirty="0" smtClean="0">
                <a:latin typeface="Times New Roman" panose="02020603050405020304" pitchFamily="18" charset="0"/>
                <a:cs typeface="Times New Roman" panose="02020603050405020304" pitchFamily="18" charset="0"/>
              </a:rPr>
              <a:t>2. To improve visibility</a:t>
            </a: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	BI also helps to improve the visibility of these processes and make it possible to identify any areas which need attention.</a:t>
            </a:r>
          </a:p>
          <a:p>
            <a:pPr>
              <a:lnSpc>
                <a:spcPct val="150000"/>
              </a:lnSpc>
            </a:pPr>
            <a:r>
              <a:rPr lang="en-US" sz="2000" b="1" dirty="0" smtClean="0">
                <a:latin typeface="Times New Roman" panose="02020603050405020304" pitchFamily="18" charset="0"/>
                <a:cs typeface="Times New Roman" panose="02020603050405020304" pitchFamily="18" charset="0"/>
              </a:rPr>
              <a:t>3. Fix Accountability</a:t>
            </a: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	BI system assigns accountability in the organization as there must be someone who should own accountability and ownership for the organization’s performance against its set goals.</a:t>
            </a:r>
          </a:p>
        </p:txBody>
      </p:sp>
    </p:spTree>
    <p:extLst>
      <p:ext uri="{BB962C8B-B14F-4D97-AF65-F5344CB8AC3E}">
        <p14:creationId xmlns:p14="http://schemas.microsoft.com/office/powerpoint/2010/main" val="1734562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629" y="194981"/>
            <a:ext cx="5336242" cy="457201"/>
          </a:xfrm>
        </p:spPr>
        <p:txBody>
          <a:bodyPr>
            <a:noAutofit/>
          </a:bodyPr>
          <a:lstStyle/>
          <a:p>
            <a:r>
              <a:rPr lang="en-IN" sz="2400" b="1" dirty="0" smtClean="0">
                <a:latin typeface="Times New Roman" panose="02020603050405020304" pitchFamily="18" charset="0"/>
                <a:cs typeface="Times New Roman" panose="02020603050405020304" pitchFamily="18" charset="0"/>
              </a:rPr>
              <a:t>Advantages of Business Intelligence</a:t>
            </a:r>
            <a:endParaRPr lang="en-IN" sz="2400" b="1"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0" y="2057400"/>
            <a:ext cx="9144000" cy="4800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n-US" sz="2400" b="1" dirty="0" smtClean="0"/>
              <a:t/>
            </a:r>
            <a:br>
              <a:rPr lang="en-US" sz="2400" b="1" dirty="0" smtClean="0"/>
            </a:br>
            <a:r>
              <a:rPr lang="en-US" sz="2400" b="1" dirty="0" smtClean="0"/>
              <a:t>	</a:t>
            </a:r>
            <a:endParaRPr lang="en-US" sz="2400" dirty="0"/>
          </a:p>
        </p:txBody>
      </p:sp>
      <p:sp>
        <p:nvSpPr>
          <p:cNvPr id="5" name="Rectangle 4"/>
          <p:cNvSpPr/>
          <p:nvPr/>
        </p:nvSpPr>
        <p:spPr>
          <a:xfrm>
            <a:off x="497541" y="1459005"/>
            <a:ext cx="11147612" cy="4191981"/>
          </a:xfrm>
          <a:prstGeom prst="rect">
            <a:avLst/>
          </a:prstGeom>
        </p:spPr>
        <p:txBody>
          <a:bodyPr wrap="square">
            <a:spAutoFit/>
          </a:bodyPr>
          <a:lstStyle/>
          <a:p>
            <a:pPr>
              <a:lnSpc>
                <a:spcPct val="150000"/>
              </a:lnSpc>
            </a:pPr>
            <a:r>
              <a:rPr lang="en-US" sz="2000" b="1" dirty="0" smtClean="0">
                <a:latin typeface="Times New Roman" panose="02020603050405020304" pitchFamily="18" charset="0"/>
                <a:cs typeface="Times New Roman" panose="02020603050405020304" pitchFamily="18" charset="0"/>
              </a:rPr>
              <a:t>4. It gives a bird’s eye view:</a:t>
            </a: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	BI system also helps organizations as decision makers get an overall bird’s eye view through typical BI features like dashboards and scorecards.</a:t>
            </a:r>
          </a:p>
          <a:p>
            <a:pPr>
              <a:lnSpc>
                <a:spcPct val="150000"/>
              </a:lnSpc>
            </a:pPr>
            <a:r>
              <a:rPr lang="en-US" sz="2000" b="1" dirty="0" smtClean="0">
                <a:latin typeface="Times New Roman" panose="02020603050405020304" pitchFamily="18" charset="0"/>
                <a:cs typeface="Times New Roman" panose="02020603050405020304" pitchFamily="18" charset="0"/>
              </a:rPr>
              <a:t>5. It streamlines business processes:</a:t>
            </a: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BI takes out all complexity associated with business processes. It also automates analytics by offering predictive analysis, computer modeling, benchmarking and other methodologies.</a:t>
            </a:r>
          </a:p>
          <a:p>
            <a:pPr>
              <a:lnSpc>
                <a:spcPct val="150000"/>
              </a:lnSpc>
            </a:pPr>
            <a:r>
              <a:rPr lang="en-US" sz="2000" b="1" dirty="0" smtClean="0">
                <a:latin typeface="Times New Roman" panose="02020603050405020304" pitchFamily="18" charset="0"/>
                <a:cs typeface="Times New Roman" panose="02020603050405020304" pitchFamily="18" charset="0"/>
              </a:rPr>
              <a:t>6. It allows for easy analytics.</a:t>
            </a:r>
            <a:endParaRPr 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BI software has democratized its usage, allowing even nontechnical or non-analysts users to collect and process data quickly. This also allows putting the power of analytics from the hand’s many people.</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7468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256</Words>
  <Application>Microsoft Office PowerPoint</Application>
  <PresentationFormat>Widescreen</PresentationFormat>
  <Paragraphs>72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Business Intelligence</vt:lpstr>
      <vt:lpstr>  BI(Business Intelligence) is a set of processes, architectures, and technologies that convert raw data into meaningful information that drives profitable business actions. It is a suite of software and services to transform data into actionable intelligence and knowledge.   BI has a direct impact on organization’s strategic, tactical and operational business decisions.   BI supports fact-based decision making using historical data rather than assumptions and gut feeling.   BI tools perform data analysis and create reports, summaries, dashboards, maps, graphs, and charts to provide users with detailed intelligence about the nature of the business.</vt:lpstr>
      <vt:lpstr>Measurement: creating KPI (Key Performance Indicators) based on historic data Identify and set benchmarks for varied processes. BI systems organizations can identify market trends and spot business problems that need to be addressed. BI helps on data visualization that enhances the data quality and thereby the quality of decision making. BI systems can be used not just by enterprises but SME (Small and Medium Enterprises)</vt:lpstr>
      <vt:lpstr>Step 1) Raw Data from corporate databases is extracted. The data could be spread across multiple systems heterogeneous systems. Step 2) The data is cleaned and transformed into the data warehouse. The table can be linked, and data cubes are formed. Step 3) Using BI system the user can ask quires, request ad-hoc reports or conduct any other analysis.</vt:lpstr>
      <vt:lpstr>PowerPoint Presentation</vt:lpstr>
      <vt:lpstr>In an Online Transaction Processing (OLTP) system information that could be fed into product database could be    add a product line    change a product price.  In an advertising database of OLTP system query that could be executed                             Changed in advertisement options    Increase radio budget  In OLTP system dealing with customer demographic data bases data that could be fed would be   increase customer credit limit    change in customer salary level</vt:lpstr>
      <vt:lpstr>Four types of BI users</vt:lpstr>
      <vt:lpstr>Advantages of Business Intelligence</vt:lpstr>
      <vt:lpstr>Advantages of Business Intelligence</vt:lpstr>
      <vt:lpstr>BI System Disadvantages</vt:lpstr>
      <vt:lpstr>Trends in Business Intelligence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Intelligence</dc:title>
  <dc:creator>Admin</dc:creator>
  <cp:lastModifiedBy>Admin</cp:lastModifiedBy>
  <cp:revision>9</cp:revision>
  <dcterms:created xsi:type="dcterms:W3CDTF">2022-08-17T06:28:25Z</dcterms:created>
  <dcterms:modified xsi:type="dcterms:W3CDTF">2022-08-30T17:29:54Z</dcterms:modified>
</cp:coreProperties>
</file>